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9" r:id="rId3"/>
    <p:sldId id="260" r:id="rId4"/>
    <p:sldId id="267" r:id="rId5"/>
    <p:sldId id="268" r:id="rId6"/>
    <p:sldId id="269" r:id="rId7"/>
    <p:sldId id="265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AE248F0C-526C-4C02-B770-1699BF49852E}">
          <p14:sldIdLst>
            <p14:sldId id="266"/>
            <p14:sldId id="259"/>
            <p14:sldId id="260"/>
            <p14:sldId id="267"/>
            <p14:sldId id="268"/>
            <p14:sldId id="269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2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94" autoAdjust="0"/>
  </p:normalViewPr>
  <p:slideViewPr>
    <p:cSldViewPr snapToGrid="0">
      <p:cViewPr varScale="1">
        <p:scale>
          <a:sx n="76" d="100"/>
          <a:sy n="76" d="100"/>
        </p:scale>
        <p:origin x="3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0" dt="2022-01-21T11:43:02.066" idx="2">
    <p:pos x="4344" y="2592"/>
    <p:text>Het onderhoud gebeurt veelal in de luwe momenten maar bij een een keuze voor kort en hevig gaan we het ook vaker door de week merken (zie A12, A79).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75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CLICK per project verschijnt de locatie en</a:t>
            </a:r>
            <a:r>
              <a:rPr lang="nl-NL" baseline="0" dirty="0" smtClean="0"/>
              <a:t> voor nu bekende planning.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45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45FB7-6CE7-49B9-AA0D-7EC07F4A8F8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78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Toelichting:</a:t>
            </a:r>
            <a:r>
              <a:rPr lang="nl-NL" baseline="0" dirty="0" smtClean="0"/>
              <a:t> in verschillende regio’s organisaties die helpen met slim reisgedrag werkgevers en werknemers, in Brabant is dat BMN. &gt; bruggetje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05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1295999"/>
            <a:ext cx="112032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24417" y="2070000"/>
            <a:ext cx="112032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B1A477ED-1688-403C-9445-A115B3DE68B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5338" y="6613525"/>
            <a:ext cx="2011362" cy="11906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8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  <p:sldLayoutId id="214748373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martwayz.nl/media/2218/1_def_sw_minder-hinder_westbraban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Veel bruggen, tunnels en wegen zijn aan vervanging toe</a:t>
            </a:r>
          </a:p>
          <a:p>
            <a:endParaRPr lang="nl-NL" dirty="0"/>
          </a:p>
          <a:p>
            <a:r>
              <a:rPr lang="nl-NL" dirty="0" smtClean="0"/>
              <a:t>Enkele </a:t>
            </a:r>
            <a:r>
              <a:rPr lang="nl-NL" dirty="0" smtClean="0"/>
              <a:t>uitbreidingsprojecten</a:t>
            </a:r>
          </a:p>
          <a:p>
            <a:endParaRPr lang="en-US" dirty="0"/>
          </a:p>
          <a:p>
            <a:r>
              <a:rPr lang="en-US" dirty="0" err="1" smtClean="0"/>
              <a:t>Reguliere</a:t>
            </a:r>
            <a:r>
              <a:rPr lang="en-US" dirty="0" smtClean="0"/>
              <a:t> </a:t>
            </a:r>
            <a:r>
              <a:rPr lang="en-US" dirty="0" err="1" smtClean="0"/>
              <a:t>onderhoudswerkzaamheden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In West-Brabant &amp; met effect op West-Brabant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Grote renovatieopgave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0" y="635222"/>
            <a:ext cx="5305425" cy="60769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11131" y="1138844"/>
            <a:ext cx="4648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A27 Houten-Hooipolder: vanaf 2023</a:t>
            </a:r>
          </a:p>
          <a:p>
            <a:r>
              <a:rPr lang="nl-NL" dirty="0" smtClean="0"/>
              <a:t>Haringvlietbrug: 2023 &amp; &gt;2025</a:t>
            </a:r>
          </a:p>
          <a:p>
            <a:r>
              <a:rPr lang="nl-NL" dirty="0" smtClean="0"/>
              <a:t>Heinenoordtunnel: 2023 &amp; 2024</a:t>
            </a:r>
          </a:p>
          <a:p>
            <a:r>
              <a:rPr lang="nl-NL" dirty="0" smtClean="0"/>
              <a:t>Innova58: vanaf PM</a:t>
            </a:r>
          </a:p>
          <a:p>
            <a:r>
              <a:rPr lang="nl-NL" dirty="0" smtClean="0"/>
              <a:t>Ring </a:t>
            </a:r>
            <a:r>
              <a:rPr lang="nl-NL" dirty="0" smtClean="0"/>
              <a:t>Antwerpen: vanaf 2024</a:t>
            </a:r>
          </a:p>
          <a:p>
            <a:r>
              <a:rPr lang="nl-NL" dirty="0" smtClean="0"/>
              <a:t>Van Brienenoordbrug: 2026-2028</a:t>
            </a:r>
          </a:p>
          <a:p>
            <a:r>
              <a:rPr lang="nl-NL" dirty="0" smtClean="0"/>
              <a:t>Moerdijkbrug: na 2025</a:t>
            </a:r>
          </a:p>
          <a:p>
            <a:r>
              <a:rPr lang="nl-NL" dirty="0" smtClean="0"/>
              <a:t>Drechttunnel: na 2025</a:t>
            </a:r>
          </a:p>
          <a:p>
            <a:r>
              <a:rPr lang="nl-NL" dirty="0" smtClean="0"/>
              <a:t>Noordtunnel: na 2025</a:t>
            </a:r>
          </a:p>
          <a:p>
            <a:r>
              <a:rPr lang="nl-NL" dirty="0" smtClean="0"/>
              <a:t>A29 wegfundering: na 2025</a:t>
            </a:r>
          </a:p>
          <a:p>
            <a:r>
              <a:rPr lang="nl-NL" dirty="0" smtClean="0"/>
              <a:t>Papendrechtsebrug: na 2025</a:t>
            </a:r>
          </a:p>
          <a:p>
            <a:r>
              <a:rPr lang="nl-NL" dirty="0" err="1" smtClean="0"/>
              <a:t>Beneluxtunnel</a:t>
            </a:r>
            <a:r>
              <a:rPr lang="nl-NL" dirty="0" smtClean="0"/>
              <a:t>: na </a:t>
            </a:r>
            <a:r>
              <a:rPr lang="nl-NL" dirty="0" smtClean="0"/>
              <a:t>2025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: </a:t>
            </a:r>
          </a:p>
          <a:p>
            <a:r>
              <a:rPr lang="nl-NL" dirty="0" smtClean="0">
                <a:hlinkClick r:id="rId4"/>
              </a:rPr>
              <a:t>1_def_sw_minder-hinder_westbrabant.pdf </a:t>
            </a:r>
            <a:r>
              <a:rPr lang="nl-NL" dirty="0">
                <a:hlinkClick r:id="rId4"/>
              </a:rPr>
              <a:t>(smartwayz.nl)</a:t>
            </a:r>
            <a:endParaRPr lang="nl-NL" dirty="0" smtClean="0"/>
          </a:p>
        </p:txBody>
      </p:sp>
      <p:sp>
        <p:nvSpPr>
          <p:cNvPr id="5" name="Stroomdiagram: Verbindingslijn 4"/>
          <p:cNvSpPr/>
          <p:nvPr/>
        </p:nvSpPr>
        <p:spPr>
          <a:xfrm>
            <a:off x="5236369" y="1271588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/>
          <p:cNvSpPr/>
          <p:nvPr/>
        </p:nvSpPr>
        <p:spPr>
          <a:xfrm>
            <a:off x="1816894" y="3157538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Verbindingslijn 8"/>
          <p:cNvSpPr/>
          <p:nvPr/>
        </p:nvSpPr>
        <p:spPr>
          <a:xfrm>
            <a:off x="1955007" y="2581275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Verbindingslijn 9"/>
          <p:cNvSpPr/>
          <p:nvPr/>
        </p:nvSpPr>
        <p:spPr>
          <a:xfrm>
            <a:off x="2469357" y="2038350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Verbindingslijn 10"/>
          <p:cNvSpPr/>
          <p:nvPr/>
        </p:nvSpPr>
        <p:spPr>
          <a:xfrm>
            <a:off x="2664619" y="1395413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Verbindingslijn 11"/>
          <p:cNvSpPr/>
          <p:nvPr/>
        </p:nvSpPr>
        <p:spPr>
          <a:xfrm>
            <a:off x="3250407" y="2262188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Verbindingslijn 12"/>
          <p:cNvSpPr/>
          <p:nvPr/>
        </p:nvSpPr>
        <p:spPr>
          <a:xfrm>
            <a:off x="3307557" y="1819276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roomdiagram: Verbindingslijn 13"/>
          <p:cNvSpPr/>
          <p:nvPr/>
        </p:nvSpPr>
        <p:spPr>
          <a:xfrm>
            <a:off x="3188495" y="3100388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Verbindingslijn 14"/>
          <p:cNvSpPr/>
          <p:nvPr/>
        </p:nvSpPr>
        <p:spPr>
          <a:xfrm>
            <a:off x="1667670" y="1420813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Verbindingslijn 15"/>
          <p:cNvSpPr/>
          <p:nvPr/>
        </p:nvSpPr>
        <p:spPr>
          <a:xfrm>
            <a:off x="4439445" y="4649788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roomdiagram: Verbindingslijn 16"/>
          <p:cNvSpPr/>
          <p:nvPr/>
        </p:nvSpPr>
        <p:spPr>
          <a:xfrm>
            <a:off x="3220245" y="6459538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roomdiagram: Verbindingslijn 17"/>
          <p:cNvSpPr/>
          <p:nvPr/>
        </p:nvSpPr>
        <p:spPr>
          <a:xfrm>
            <a:off x="3593307" y="2157413"/>
            <a:ext cx="111918" cy="1119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5348287" y="1327547"/>
            <a:ext cx="156284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endCxn id="8" idx="6"/>
          </p:cNvCxnSpPr>
          <p:nvPr/>
        </p:nvCxnSpPr>
        <p:spPr>
          <a:xfrm flipH="1">
            <a:off x="1928812" y="1581547"/>
            <a:ext cx="4982319" cy="163195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endCxn id="10" idx="6"/>
          </p:cNvCxnSpPr>
          <p:nvPr/>
        </p:nvCxnSpPr>
        <p:spPr>
          <a:xfrm flipH="1">
            <a:off x="2581275" y="1856249"/>
            <a:ext cx="4327029" cy="2380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endCxn id="16" idx="7"/>
          </p:cNvCxnSpPr>
          <p:nvPr/>
        </p:nvCxnSpPr>
        <p:spPr>
          <a:xfrm flipH="1">
            <a:off x="4534973" y="2159462"/>
            <a:ext cx="2373331" cy="250671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endCxn id="17" idx="7"/>
          </p:cNvCxnSpPr>
          <p:nvPr/>
        </p:nvCxnSpPr>
        <p:spPr>
          <a:xfrm flipH="1">
            <a:off x="3315773" y="2420339"/>
            <a:ext cx="3589705" cy="405558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H="1" flipV="1">
            <a:off x="2776537" y="1454944"/>
            <a:ext cx="4113582" cy="12451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endCxn id="14" idx="6"/>
          </p:cNvCxnSpPr>
          <p:nvPr/>
        </p:nvCxnSpPr>
        <p:spPr>
          <a:xfrm flipH="1">
            <a:off x="3300413" y="2939909"/>
            <a:ext cx="3615572" cy="21643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>
            <a:endCxn id="12" idx="6"/>
          </p:cNvCxnSpPr>
          <p:nvPr/>
        </p:nvCxnSpPr>
        <p:spPr>
          <a:xfrm flipH="1" flipV="1">
            <a:off x="3362325" y="2318147"/>
            <a:ext cx="3527796" cy="9266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endCxn id="13" idx="6"/>
          </p:cNvCxnSpPr>
          <p:nvPr/>
        </p:nvCxnSpPr>
        <p:spPr>
          <a:xfrm flipH="1" flipV="1">
            <a:off x="3419475" y="1875235"/>
            <a:ext cx="3470645" cy="16362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endCxn id="9" idx="6"/>
          </p:cNvCxnSpPr>
          <p:nvPr/>
        </p:nvCxnSpPr>
        <p:spPr>
          <a:xfrm flipH="1" flipV="1">
            <a:off x="2066925" y="2637234"/>
            <a:ext cx="4838554" cy="112863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endCxn id="18" idx="5"/>
          </p:cNvCxnSpPr>
          <p:nvPr/>
        </p:nvCxnSpPr>
        <p:spPr>
          <a:xfrm flipH="1" flipV="1">
            <a:off x="3688835" y="2252941"/>
            <a:ext cx="3216643" cy="180683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 flipH="1" flipV="1">
            <a:off x="1779588" y="1507331"/>
            <a:ext cx="5125890" cy="284311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4412974" y="1885166"/>
            <a:ext cx="7139426" cy="2385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u="sng" dirty="0" smtClean="0"/>
              <a:t>Haringvlietbrug:</a:t>
            </a:r>
          </a:p>
          <a:p>
            <a:r>
              <a:rPr lang="nl-NL" sz="2200" dirty="0"/>
              <a:t>V</a:t>
            </a:r>
            <a:r>
              <a:rPr lang="nl-NL" sz="2200" dirty="0" smtClean="0"/>
              <a:t>ervanging klep &amp; technische installaties</a:t>
            </a:r>
          </a:p>
          <a:p>
            <a:r>
              <a:rPr lang="nl-NL" sz="2200" dirty="0" smtClean="0"/>
              <a:t>Circa 8 weken volledig dicht juni/juli 2023</a:t>
            </a:r>
          </a:p>
          <a:p>
            <a:r>
              <a:rPr lang="nl-NL" sz="2200" dirty="0" smtClean="0"/>
              <a:t>Later (na 2025) ook renovatie vaste deel</a:t>
            </a:r>
          </a:p>
          <a:p>
            <a:endParaRPr lang="nl-NL" sz="2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546850"/>
          </a:xfrm>
        </p:spPr>
        <p:txBody>
          <a:bodyPr/>
          <a:lstStyle/>
          <a:p>
            <a:r>
              <a:rPr lang="nl-NL" dirty="0" smtClean="0"/>
              <a:t>Wat &amp; wanneer</a:t>
            </a:r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076DB98-3215-44D2-B88E-DC694CAA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" y="1885165"/>
            <a:ext cx="3574252" cy="23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buiten, gras, lucht&#10;&#10;Automatisch gegenereerde beschrijving">
            <a:extLst>
              <a:ext uri="{FF2B5EF4-FFF2-40B4-BE49-F238E27FC236}">
                <a16:creationId xmlns:a16="http://schemas.microsoft.com/office/drawing/2014/main" id="{4A3F08AD-910D-4EFD-89CE-2134ABF0E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327310"/>
            <a:ext cx="3574252" cy="2385780"/>
          </a:xfrm>
          <a:prstGeom prst="rect">
            <a:avLst/>
          </a:prstGeom>
        </p:spPr>
      </p:pic>
      <p:sp>
        <p:nvSpPr>
          <p:cNvPr id="9" name="Tijdelijke aanduiding voor inhoud 7"/>
          <p:cNvSpPr txBox="1">
            <a:spLocks/>
          </p:cNvSpPr>
          <p:nvPr/>
        </p:nvSpPr>
        <p:spPr>
          <a:xfrm>
            <a:off x="4412974" y="4327310"/>
            <a:ext cx="7139426" cy="2385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200" u="sng" dirty="0" smtClean="0"/>
              <a:t>Heinenoordtunnel:</a:t>
            </a:r>
          </a:p>
          <a:p>
            <a:r>
              <a:rPr lang="nl-NL" sz="2200" dirty="0" smtClean="0"/>
              <a:t>Grootschalige renovatie in 2023 en 2024</a:t>
            </a:r>
          </a:p>
          <a:p>
            <a:r>
              <a:rPr lang="nl-NL" sz="2200" dirty="0" smtClean="0"/>
              <a:t>2 keer ruim 2 weken volledig dicht in zomermaanden</a:t>
            </a:r>
          </a:p>
          <a:p>
            <a:r>
              <a:rPr lang="nl-NL" sz="2200" dirty="0" smtClean="0"/>
              <a:t>Circa 30 weekenden en circa 40 nachten dicht, meestal in één richting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8529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4412974" y="1885166"/>
            <a:ext cx="7139426" cy="2385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u="sng" dirty="0" smtClean="0"/>
              <a:t>A27 Houten-Hooipolder:</a:t>
            </a:r>
          </a:p>
          <a:p>
            <a:r>
              <a:rPr lang="nl-NL" sz="2200" dirty="0" smtClean="0"/>
              <a:t>Verbreding</a:t>
            </a:r>
          </a:p>
          <a:p>
            <a:r>
              <a:rPr lang="nl-NL" sz="2200" dirty="0" smtClean="0"/>
              <a:t>Start uitvoering in 2023. </a:t>
            </a:r>
            <a:r>
              <a:rPr lang="nl-NL" sz="2200" smtClean="0"/>
              <a:t>Oplevering 2029-2031</a:t>
            </a:r>
            <a:endParaRPr lang="nl-NL" sz="2200" dirty="0" smtClean="0"/>
          </a:p>
          <a:p>
            <a:r>
              <a:rPr lang="nl-NL" sz="2200" dirty="0" smtClean="0"/>
              <a:t>Vervanging Keizersveerbrug, Merwedebrug en </a:t>
            </a:r>
            <a:r>
              <a:rPr lang="nl-NL" sz="2200" dirty="0" err="1" smtClean="0"/>
              <a:t>Hagesteinsebrug</a:t>
            </a:r>
            <a:r>
              <a:rPr lang="nl-NL" sz="2200" dirty="0" smtClean="0"/>
              <a:t>. Verbreding </a:t>
            </a:r>
            <a:r>
              <a:rPr lang="nl-NL" sz="2200" dirty="0" err="1" smtClean="0"/>
              <a:t>Houtensebrug</a:t>
            </a:r>
            <a:endParaRPr lang="nl-NL" sz="2200" dirty="0" smtClean="0"/>
          </a:p>
          <a:p>
            <a:r>
              <a:rPr lang="nl-NL" sz="2200" dirty="0" smtClean="0"/>
              <a:t>Zomerafsluiting 2025 &amp; 2026</a:t>
            </a:r>
            <a:endParaRPr lang="nl-NL" sz="2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546850"/>
          </a:xfrm>
        </p:spPr>
        <p:txBody>
          <a:bodyPr/>
          <a:lstStyle/>
          <a:p>
            <a:r>
              <a:rPr lang="nl-NL" dirty="0" smtClean="0"/>
              <a:t>Wat &amp; wanneer</a:t>
            </a:r>
            <a:endParaRPr lang="nl-NL" dirty="0"/>
          </a:p>
        </p:txBody>
      </p:sp>
      <p:sp>
        <p:nvSpPr>
          <p:cNvPr id="9" name="Tijdelijke aanduiding voor inhoud 7"/>
          <p:cNvSpPr txBox="1">
            <a:spLocks/>
          </p:cNvSpPr>
          <p:nvPr/>
        </p:nvSpPr>
        <p:spPr>
          <a:xfrm>
            <a:off x="4412974" y="4327310"/>
            <a:ext cx="7139426" cy="2385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200" u="sng" dirty="0" smtClean="0"/>
              <a:t>Van Brienenoordbrug:</a:t>
            </a:r>
          </a:p>
          <a:p>
            <a:r>
              <a:rPr lang="nl-NL" sz="2200" dirty="0" smtClean="0"/>
              <a:t>Grootschalige renovatie: vervangen boogbruggen en beweegbare delen</a:t>
            </a:r>
          </a:p>
          <a:p>
            <a:r>
              <a:rPr lang="nl-NL" sz="2200" dirty="0" smtClean="0"/>
              <a:t>Meerdere perioden in zomers 2026, 2027 en 2028: ernstig beperkte capaciteit</a:t>
            </a:r>
          </a:p>
          <a:p>
            <a:endParaRPr lang="nl-NL" sz="2200" dirty="0" smtClean="0"/>
          </a:p>
          <a:p>
            <a:endParaRPr lang="nl-NL" sz="2200" dirty="0" smtClean="0"/>
          </a:p>
          <a:p>
            <a:endParaRPr lang="nl-NL" sz="2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4000" t="12390" r="3780" b="13670"/>
          <a:stretch/>
        </p:blipFill>
        <p:spPr>
          <a:xfrm>
            <a:off x="630000" y="4327310"/>
            <a:ext cx="3578088" cy="23857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828800"/>
            <a:ext cx="3578088" cy="23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5572017" cy="396406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Afsluitingen zijn onvermijdelijk</a:t>
            </a:r>
          </a:p>
          <a:p>
            <a:endParaRPr lang="nl-NL" dirty="0"/>
          </a:p>
          <a:p>
            <a:r>
              <a:rPr lang="nl-NL" dirty="0"/>
              <a:t>Komende jaren veel </a:t>
            </a:r>
            <a:r>
              <a:rPr lang="nl-NL" dirty="0" smtClean="0"/>
              <a:t>extra hinder door werkzaamheden, </a:t>
            </a:r>
            <a:r>
              <a:rPr lang="nl-NL" dirty="0"/>
              <a:t>ook door omleidingen</a:t>
            </a:r>
          </a:p>
          <a:p>
            <a:endParaRPr lang="nl-NL" dirty="0"/>
          </a:p>
          <a:p>
            <a:r>
              <a:rPr lang="nl-NL" dirty="0"/>
              <a:t>Nu al een vol netwerk, zeker in de spitsen</a:t>
            </a:r>
          </a:p>
          <a:p>
            <a:endParaRPr lang="nl-NL" dirty="0"/>
          </a:p>
          <a:p>
            <a:r>
              <a:rPr lang="nl-NL" dirty="0"/>
              <a:t>Anders kijken naar gebruik van de weg</a:t>
            </a:r>
          </a:p>
          <a:p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voor auto- en vrachtverkeer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5993295" y="2014014"/>
            <a:ext cx="5055105" cy="4405856"/>
            <a:chOff x="5993295" y="2014014"/>
            <a:chExt cx="5055105" cy="440585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0097ABE7-F3A2-46E0-A3D3-B72925E21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936" r="3835" b="8534"/>
            <a:stretch/>
          </p:blipFill>
          <p:spPr>
            <a:xfrm>
              <a:off x="5993295" y="2014014"/>
              <a:ext cx="5055105" cy="4405856"/>
            </a:xfrm>
            <a:prstGeom prst="rect">
              <a:avLst/>
            </a:prstGeom>
          </p:spPr>
        </p:pic>
        <p:pic>
          <p:nvPicPr>
            <p:cNvPr id="7" name="Picture 6" descr="Verkeersbord In Deze Richting Gesloten">
              <a:extLst>
                <a:ext uri="{FF2B5EF4-FFF2-40B4-BE49-F238E27FC236}">
                  <a16:creationId xmlns:a16="http://schemas.microsoft.com/office/drawing/2014/main" id="{058BFF62-206A-4324-9A01-57B8BE010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451" y="2847604"/>
              <a:ext cx="304986" cy="30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42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5A6AF-40AB-4FF7-B146-CDC65EAC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53" y="1123784"/>
            <a:ext cx="11203200" cy="1034247"/>
          </a:xfrm>
        </p:spPr>
        <p:txBody>
          <a:bodyPr/>
          <a:lstStyle/>
          <a:p>
            <a:r>
              <a:rPr lang="nl-NL" sz="3200" dirty="0"/>
              <a:t>Wat doet Rijkswaterstaat om de hinder te beperken?</a:t>
            </a:r>
            <a:endParaRPr lang="nl-NL" sz="3200" u="sng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D450869-7B5E-47A9-9A39-459B4C5AD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653" y="3090201"/>
            <a:ext cx="5717458" cy="3062782"/>
          </a:xfrm>
        </p:spPr>
        <p:txBody>
          <a:bodyPr>
            <a:noAutofit/>
          </a:bodyPr>
          <a:lstStyle/>
          <a:p>
            <a:pPr marL="0" lvl="0" indent="0">
              <a:lnSpc>
                <a:spcPts val="2000"/>
              </a:lnSpc>
              <a:spcAft>
                <a:spcPts val="400"/>
              </a:spcAft>
              <a:buNone/>
            </a:pPr>
            <a:r>
              <a:rPr lang="nl-NL" sz="18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+mj-lt"/>
                <a:ea typeface="+mn-ea"/>
                <a:cs typeface="+mn-cs"/>
              </a:rPr>
              <a:t>Maatregelen gericht op </a:t>
            </a:r>
            <a:r>
              <a:rPr lang="nl-NL" sz="1800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+mj-lt"/>
                <a:ea typeface="+mn-ea"/>
                <a:cs typeface="+mn-cs"/>
              </a:rPr>
              <a:t>doorstroming:</a:t>
            </a:r>
          </a:p>
          <a:p>
            <a:pPr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</a:pPr>
            <a:r>
              <a:rPr lang="nl-NL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+mj-lt"/>
                <a:sym typeface="Arial"/>
              </a:rPr>
              <a:t>Infrastructurele aanpassingen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nl-NL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+mj-lt"/>
                <a:sym typeface="Arial"/>
              </a:rPr>
              <a:t>Verkeersmanagement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nl-NL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+mj-lt"/>
                <a:sym typeface="Arial"/>
              </a:rPr>
              <a:t>Incident management</a:t>
            </a:r>
          </a:p>
          <a:p>
            <a:pPr>
              <a:lnSpc>
                <a:spcPts val="2000"/>
              </a:lnSpc>
              <a:spcAft>
                <a:spcPts val="400"/>
              </a:spcAft>
            </a:pPr>
            <a:r>
              <a:rPr lang="nl-NL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+mj-lt"/>
                <a:sym typeface="Arial"/>
              </a:rPr>
              <a:t>Communicatie en reisinformatie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3ACBADB-0ACD-41A2-8868-42BAFAD20D76}"/>
              </a:ext>
            </a:extLst>
          </p:cNvPr>
          <p:cNvSpPr txBox="1">
            <a:spLocks/>
          </p:cNvSpPr>
          <p:nvPr/>
        </p:nvSpPr>
        <p:spPr>
          <a:xfrm>
            <a:off x="5902037" y="3090201"/>
            <a:ext cx="6077528" cy="3062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5913" indent="-31591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159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150" indent="-3159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763" indent="-2857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2857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Maatregelen gericht op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(veel) minder verkeer:</a:t>
            </a:r>
          </a:p>
          <a:p>
            <a:pPr marL="265113" marR="0" lvl="0" indent="-265113" algn="l" defTabSz="914400" rtl="0" eaLnBrk="0" fontAlgn="base" latinLnBrk="0" hangingPunct="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Openbaar vervoer</a:t>
            </a:r>
          </a:p>
          <a:p>
            <a:pPr marL="265113" marR="0" lvl="0" indent="-265113" algn="l" defTabSz="914400" rtl="0" eaLnBrk="0" fontAlgn="base" latinLnBrk="0" hangingPunct="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Fiets (vooral lokaal)</a:t>
            </a:r>
          </a:p>
          <a:p>
            <a:pPr marL="265113" marR="0" lvl="0" indent="-265113" algn="l" defTabSz="914400" rtl="0" eaLnBrk="0" fontAlgn="base" latinLnBrk="0" hangingPunct="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Stimuleren slim werken, slim reizen, slimme logistiek:</a:t>
            </a:r>
          </a:p>
          <a:p>
            <a:pPr marL="577850" marR="0" lvl="1" indent="-265113" algn="l" defTabSz="914400" rtl="0" eaLnBrk="0" fontAlgn="base" latinLnBrk="0" hangingPunct="0">
              <a:lnSpc>
                <a:spcPts val="2000"/>
              </a:lnSpc>
              <a:spcBef>
                <a:spcPts val="1000"/>
              </a:spcBef>
              <a:spcAft>
                <a:spcPts val="400"/>
              </a:spcAft>
              <a:buClr>
                <a:srgbClr val="000000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Communicatie en reisinformatie</a:t>
            </a:r>
          </a:p>
          <a:p>
            <a:pPr marL="577850" marR="0" lvl="1" indent="-265113" algn="l" defTabSz="914400" rtl="0" eaLnBrk="0" fontAlgn="base" latinLnBrk="0" hangingPunct="0">
              <a:lnSpc>
                <a:spcPts val="2000"/>
              </a:lnSpc>
              <a:spcBef>
                <a:spcPts val="1000"/>
              </a:spcBef>
              <a:spcAft>
                <a:spcPts val="400"/>
              </a:spcAft>
              <a:buClr>
                <a:srgbClr val="000000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Bedrijvenbenadering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1DE6ADEA-A629-46C9-B9FD-AD951132A0D0}"/>
              </a:ext>
            </a:extLst>
          </p:cNvPr>
          <p:cNvSpPr txBox="1">
            <a:spLocks/>
          </p:cNvSpPr>
          <p:nvPr/>
        </p:nvSpPr>
        <p:spPr>
          <a:xfrm>
            <a:off x="633653" y="2285072"/>
            <a:ext cx="10759561" cy="805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5913" indent="-31591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159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150" indent="-3159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763" indent="-2857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2857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000"/>
              </a:lnSpc>
              <a:spcAft>
                <a:spcPts val="400"/>
              </a:spcAft>
              <a:buNone/>
            </a:pPr>
            <a:r>
              <a:rPr lang="nl-NL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+mj-lt"/>
              </a:rPr>
              <a:t>Maatregelen verschillen per project (want: verschillende doelgroepen, verschillende hinder, verschillend budget). Voorbeelden zijn:</a:t>
            </a:r>
          </a:p>
        </p:txBody>
      </p:sp>
    </p:spTree>
    <p:extLst>
      <p:ext uri="{BB962C8B-B14F-4D97-AF65-F5344CB8AC3E}">
        <p14:creationId xmlns:p14="http://schemas.microsoft.com/office/powerpoint/2010/main" val="236203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(deel) niet-noodzakelijk verkeer moet bij werkzaamheden van de weg af</a:t>
            </a:r>
          </a:p>
          <a:p>
            <a:endParaRPr lang="nl-NL" dirty="0"/>
          </a:p>
          <a:p>
            <a:r>
              <a:rPr lang="nl-NL" dirty="0" smtClean="0"/>
              <a:t>Veel verkeer heeft relatie met bedrijven (woon-werk, klanten, bezoekers, logistiek)</a:t>
            </a:r>
          </a:p>
          <a:p>
            <a:endParaRPr lang="nl-NL" dirty="0"/>
          </a:p>
          <a:p>
            <a:r>
              <a:rPr lang="nl-NL" dirty="0" smtClean="0"/>
              <a:t>Daarom rol bedrijven nodig: maatregelen op gebied van slim reisgedrag &amp; slimme logistiek</a:t>
            </a:r>
          </a:p>
          <a:p>
            <a:pPr lvl="1"/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er nog meer nodig?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2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Organisaties die gesteld staan om je te helpen met slim reisgedrag &amp; slimme logistiek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helpt je daarbij?</a:t>
            </a:r>
            <a:endParaRPr lang="nl-NL" dirty="0"/>
          </a:p>
        </p:txBody>
      </p:sp>
      <p:grpSp>
        <p:nvGrpSpPr>
          <p:cNvPr id="11" name="Groep 10"/>
          <p:cNvGrpSpPr/>
          <p:nvPr/>
        </p:nvGrpSpPr>
        <p:grpSpPr>
          <a:xfrm>
            <a:off x="477767" y="2958452"/>
            <a:ext cx="11236467" cy="2480651"/>
            <a:chOff x="472966" y="2958452"/>
            <a:chExt cx="11236467" cy="2480651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3"/>
            <a:srcRect l="6542" t="10916" r="17312" b="9928"/>
            <a:stretch/>
          </p:blipFill>
          <p:spPr>
            <a:xfrm>
              <a:off x="472966" y="3087308"/>
              <a:ext cx="4067504" cy="2222939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124" y="3087308"/>
              <a:ext cx="2182151" cy="222293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1929" y="3420000"/>
              <a:ext cx="3712132" cy="1516223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/>
          </p:nvSpPr>
          <p:spPr>
            <a:xfrm>
              <a:off x="472966" y="3087308"/>
              <a:ext cx="4288220" cy="2351795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7421213" y="2958452"/>
              <a:ext cx="4288220" cy="2351795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192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 (15)</Template>
  <TotalTime>0</TotalTime>
  <Words>411</Words>
  <Application>Microsoft Office PowerPoint</Application>
  <PresentationFormat>Breedbeeld</PresentationFormat>
  <Paragraphs>85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RWS 16:9 NL</vt:lpstr>
      <vt:lpstr>Grote renovatieopgave</vt:lpstr>
      <vt:lpstr>PowerPoint-presentatie</vt:lpstr>
      <vt:lpstr>Wat &amp; wanneer</vt:lpstr>
      <vt:lpstr>Wat &amp; wanneer</vt:lpstr>
      <vt:lpstr>Gevolgen voor auto- en vrachtverkeer</vt:lpstr>
      <vt:lpstr>Wat doet Rijkswaterstaat om de hinder te beperken?</vt:lpstr>
      <vt:lpstr>Wat is er nog meer nodig?</vt:lpstr>
      <vt:lpstr>Wie helpt je daarbij?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2022-01-18T15:40:00Z</dcterms:created>
  <dcterms:modified xsi:type="dcterms:W3CDTF">2022-01-21T11:08:00Z</dcterms:modified>
</cp:coreProperties>
</file>